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omfortaa" panose="020B0604020202020204" charset="0"/>
      <p:regular r:id="rId14"/>
      <p:bold r:id="rId15"/>
    </p:embeddedFont>
    <p:embeddedFont>
      <p:font typeface="Permanent Marker"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54bbf47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54bbf47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f8c445662_7_6: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f8c445662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54bbf47af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54bbf47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54bbf47a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54bbf47a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54bbf47af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54bbf47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54bbf47a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54bbf47a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f873ea32d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f873ea32d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873ea32d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873ea32d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54bbf47a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54bbf47a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54bbf47af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54bbf47a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f8c445662_7_0:notes"/>
          <p:cNvSpPr>
            <a:spLocks noGrp="1" noRot="1" noChangeAspect="1"/>
          </p:cNvSpPr>
          <p:nvPr>
            <p:ph type="sldImg" idx="2"/>
          </p:nvPr>
        </p:nvSpPr>
        <p:spPr>
          <a:xfrm>
            <a:off x="381304"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f8c44566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9749" t="37122" r="10006" b="37801"/>
          <a:stretch/>
        </p:blipFill>
        <p:spPr>
          <a:xfrm>
            <a:off x="1396529" y="996275"/>
            <a:ext cx="6507650" cy="2033675"/>
          </a:xfrm>
          <a:prstGeom prst="rect">
            <a:avLst/>
          </a:prstGeom>
          <a:noFill/>
          <a:ln>
            <a:noFill/>
          </a:ln>
        </p:spPr>
      </p:pic>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CPSC 481  Group 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Permanent Marker"/>
                <a:ea typeface="Permanent Marker"/>
                <a:cs typeface="Permanent Marker"/>
                <a:sym typeface="Permanent Marker"/>
              </a:rPr>
              <a:t>Task-Centered Walkthrough - Browsing Posts</a:t>
            </a:r>
            <a:endParaRPr>
              <a:latin typeface="Permanent Marker"/>
              <a:ea typeface="Permanent Marker"/>
              <a:cs typeface="Permanent Marker"/>
              <a:sym typeface="Permanent Marker"/>
            </a:endParaRPr>
          </a:p>
        </p:txBody>
      </p:sp>
      <p:pic>
        <p:nvPicPr>
          <p:cNvPr id="121" name="Google Shape;121;p22"/>
          <p:cNvPicPr preferRelativeResize="0"/>
          <p:nvPr/>
        </p:nvPicPr>
        <p:blipFill>
          <a:blip r:embed="rId3">
            <a:alphaModFix/>
          </a:blip>
          <a:stretch>
            <a:fillRect/>
          </a:stretch>
        </p:blipFill>
        <p:spPr>
          <a:xfrm>
            <a:off x="225775" y="1191600"/>
            <a:ext cx="6483526" cy="3527075"/>
          </a:xfrm>
          <a:prstGeom prst="rect">
            <a:avLst/>
          </a:prstGeom>
          <a:noFill/>
          <a:ln>
            <a:noFill/>
          </a:ln>
        </p:spPr>
      </p:pic>
      <p:sp>
        <p:nvSpPr>
          <p:cNvPr id="122" name="Google Shape;122;p22"/>
          <p:cNvSpPr txBox="1"/>
          <p:nvPr/>
        </p:nvSpPr>
        <p:spPr>
          <a:xfrm>
            <a:off x="6786425" y="1075500"/>
            <a:ext cx="2096700" cy="3696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a:solidFill>
                  <a:srgbClr val="434343"/>
                </a:solidFill>
              </a:rPr>
              <a:t>Filter buttons not obvious as toggles</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More sorting options to improve creator exposure</a:t>
            </a:r>
            <a:endParaRPr sz="1800">
              <a:solidFill>
                <a:srgbClr val="434343"/>
              </a:solidFill>
            </a:endParaRPr>
          </a:p>
          <a:p>
            <a:pPr marL="0" lvl="0" indent="0" algn="l" rtl="0">
              <a:spcBef>
                <a:spcPts val="0"/>
              </a:spcBef>
              <a:spcAft>
                <a:spcPts val="0"/>
              </a:spcAft>
              <a:buNone/>
            </a:pPr>
            <a:endParaRPr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ermanent Marker"/>
                <a:ea typeface="Permanent Marker"/>
                <a:cs typeface="Permanent Marker"/>
                <a:sym typeface="Permanent Marker"/>
              </a:rPr>
              <a:t>Reflection</a:t>
            </a:r>
            <a:endParaRPr>
              <a:latin typeface="Permanent Marker"/>
              <a:ea typeface="Permanent Marker"/>
              <a:cs typeface="Permanent Marker"/>
              <a:sym typeface="Permanent Marker"/>
            </a:endParaRPr>
          </a:p>
        </p:txBody>
      </p:sp>
      <p:sp>
        <p:nvSpPr>
          <p:cNvPr id="128" name="Google Shape;128;p23"/>
          <p:cNvSpPr txBox="1">
            <a:spLocks noGrp="1"/>
          </p:cNvSpPr>
          <p:nvPr>
            <p:ph type="body" idx="1"/>
          </p:nvPr>
        </p:nvSpPr>
        <p:spPr>
          <a:xfrm>
            <a:off x="311700" y="1259650"/>
            <a:ext cx="8520600" cy="3202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omfortaa"/>
              <a:buChar char="●"/>
            </a:pPr>
            <a:r>
              <a:rPr lang="en">
                <a:latin typeface="Comfortaa"/>
                <a:ea typeface="Comfortaa"/>
                <a:cs typeface="Comfortaa"/>
                <a:sym typeface="Comfortaa"/>
              </a:rPr>
              <a:t>Sketches allowed us to develop a variety of ideas</a:t>
            </a:r>
            <a:endParaRPr>
              <a:latin typeface="Comfortaa"/>
              <a:ea typeface="Comfortaa"/>
              <a:cs typeface="Comfortaa"/>
              <a:sym typeface="Comfortaa"/>
            </a:endParaRPr>
          </a:p>
          <a:p>
            <a:pPr marL="457200" lvl="0" indent="-342900" algn="l" rtl="0">
              <a:lnSpc>
                <a:spcPct val="150000"/>
              </a:lnSpc>
              <a:spcBef>
                <a:spcPts val="0"/>
              </a:spcBef>
              <a:spcAft>
                <a:spcPts val="0"/>
              </a:spcAft>
              <a:buSzPts val="1800"/>
              <a:buFont typeface="Comfortaa"/>
              <a:buChar char="●"/>
            </a:pPr>
            <a:r>
              <a:rPr lang="en">
                <a:latin typeface="Comfortaa"/>
                <a:ea typeface="Comfortaa"/>
                <a:cs typeface="Comfortaa"/>
                <a:sym typeface="Comfortaa"/>
              </a:rPr>
              <a:t>Difficult to narrow down which features would be best, hard to decide between layouts (grid vs. scroll)</a:t>
            </a:r>
            <a:endParaRPr>
              <a:latin typeface="Comfortaa"/>
              <a:ea typeface="Comfortaa"/>
              <a:cs typeface="Comfortaa"/>
              <a:sym typeface="Comfortaa"/>
            </a:endParaRPr>
          </a:p>
          <a:p>
            <a:pPr marL="457200" lvl="0" indent="-342900" algn="l" rtl="0">
              <a:lnSpc>
                <a:spcPct val="150000"/>
              </a:lnSpc>
              <a:spcBef>
                <a:spcPts val="0"/>
              </a:spcBef>
              <a:spcAft>
                <a:spcPts val="0"/>
              </a:spcAft>
              <a:buSzPts val="1800"/>
              <a:buFont typeface="Comfortaa"/>
              <a:buChar char="●"/>
            </a:pPr>
            <a:r>
              <a:rPr lang="en">
                <a:latin typeface="Comfortaa"/>
                <a:ea typeface="Comfortaa"/>
                <a:cs typeface="Comfortaa"/>
                <a:sym typeface="Comfortaa"/>
              </a:rPr>
              <a:t>Determining which tasks to focus on was tricky due to changes since Stage 2; revising task descriptions early would have helped</a:t>
            </a:r>
            <a:endParaRPr>
              <a:latin typeface="Comfortaa"/>
              <a:ea typeface="Comfortaa"/>
              <a:cs typeface="Comfortaa"/>
              <a:sym typeface="Comfortaa"/>
            </a:endParaRPr>
          </a:p>
          <a:p>
            <a:pPr marL="457200" lvl="0" indent="-342900" algn="l" rtl="0">
              <a:lnSpc>
                <a:spcPct val="150000"/>
              </a:lnSpc>
              <a:spcBef>
                <a:spcPts val="0"/>
              </a:spcBef>
              <a:spcAft>
                <a:spcPts val="0"/>
              </a:spcAft>
              <a:buSzPts val="1800"/>
              <a:buFont typeface="Comfortaa"/>
              <a:buChar char="●"/>
            </a:pPr>
            <a:r>
              <a:rPr lang="en">
                <a:latin typeface="Comfortaa"/>
                <a:ea typeface="Comfortaa"/>
                <a:cs typeface="Comfortaa"/>
                <a:sym typeface="Comfortaa"/>
              </a:rPr>
              <a:t>Online collaboration was improved by forming task lists</a:t>
            </a:r>
            <a:endParaRPr>
              <a:latin typeface="Comfortaa"/>
              <a:ea typeface="Comfortaa"/>
              <a:cs typeface="Comfortaa"/>
              <a:sym typeface="Comfortaa"/>
            </a:endParaRPr>
          </a:p>
          <a:p>
            <a:pPr marL="457200" lvl="0" indent="-342900" algn="l" rtl="0">
              <a:lnSpc>
                <a:spcPct val="150000"/>
              </a:lnSpc>
              <a:spcBef>
                <a:spcPts val="0"/>
              </a:spcBef>
              <a:spcAft>
                <a:spcPts val="0"/>
              </a:spcAft>
              <a:buSzPts val="1800"/>
              <a:buFont typeface="Comfortaa"/>
              <a:buChar char="●"/>
            </a:pPr>
            <a:r>
              <a:rPr lang="en">
                <a:latin typeface="Comfortaa"/>
                <a:ea typeface="Comfortaa"/>
                <a:cs typeface="Comfortaa"/>
                <a:sym typeface="Comfortaa"/>
              </a:rPr>
              <a:t>Maintaining consistent design when integrating was challenging</a:t>
            </a:r>
            <a:endParaRPr>
              <a:latin typeface="Comfortaa"/>
              <a:ea typeface="Comfortaa"/>
              <a:cs typeface="Comfortaa"/>
              <a:sym typeface="Comfortaa"/>
            </a:endParaRPr>
          </a:p>
          <a:p>
            <a:pPr marL="0" lvl="0" indent="0" algn="l" rtl="0">
              <a:spcBef>
                <a:spcPts val="1600"/>
              </a:spcBef>
              <a:spcAft>
                <a:spcPts val="1600"/>
              </a:spcAft>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ermanent Marker"/>
                <a:ea typeface="Permanent Marker"/>
                <a:cs typeface="Permanent Marker"/>
                <a:sym typeface="Permanent Marker"/>
              </a:rPr>
              <a:t>Sketches and Brainstorming</a:t>
            </a:r>
            <a:endParaRPr>
              <a:latin typeface="Permanent Marker"/>
              <a:ea typeface="Permanent Marker"/>
              <a:cs typeface="Permanent Marker"/>
              <a:sym typeface="Permanent Marker"/>
            </a:endParaRPr>
          </a:p>
        </p:txBody>
      </p:sp>
      <p:sp>
        <p:nvSpPr>
          <p:cNvPr id="61" name="Google Shape;61;p14"/>
          <p:cNvSpPr txBox="1">
            <a:spLocks noGrp="1"/>
          </p:cNvSpPr>
          <p:nvPr>
            <p:ph type="body" idx="1"/>
          </p:nvPr>
        </p:nvSpPr>
        <p:spPr>
          <a:xfrm>
            <a:off x="796475" y="4439975"/>
            <a:ext cx="3486300" cy="46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Photo of our interface sketches</a:t>
            </a:r>
            <a:endParaRPr/>
          </a:p>
        </p:txBody>
      </p:sp>
      <p:pic>
        <p:nvPicPr>
          <p:cNvPr id="62" name="Google Shape;62;p14"/>
          <p:cNvPicPr preferRelativeResize="0"/>
          <p:nvPr/>
        </p:nvPicPr>
        <p:blipFill>
          <a:blip r:embed="rId3">
            <a:alphaModFix/>
          </a:blip>
          <a:stretch>
            <a:fillRect/>
          </a:stretch>
        </p:blipFill>
        <p:spPr>
          <a:xfrm>
            <a:off x="464363" y="1241349"/>
            <a:ext cx="3735467" cy="2801607"/>
          </a:xfrm>
          <a:prstGeom prst="rect">
            <a:avLst/>
          </a:prstGeom>
          <a:noFill/>
          <a:ln>
            <a:noFill/>
          </a:ln>
        </p:spPr>
      </p:pic>
      <p:pic>
        <p:nvPicPr>
          <p:cNvPr id="63" name="Google Shape;63;p14"/>
          <p:cNvPicPr preferRelativeResize="0"/>
          <p:nvPr/>
        </p:nvPicPr>
        <p:blipFill rotWithShape="1">
          <a:blip r:embed="rId4">
            <a:alphaModFix/>
          </a:blip>
          <a:srcRect l="3772" t="10870" b="1532"/>
          <a:stretch/>
        </p:blipFill>
        <p:spPr>
          <a:xfrm>
            <a:off x="5389950" y="760800"/>
            <a:ext cx="3283476" cy="3593450"/>
          </a:xfrm>
          <a:prstGeom prst="rect">
            <a:avLst/>
          </a:prstGeom>
          <a:noFill/>
          <a:ln>
            <a:noFill/>
          </a:ln>
        </p:spPr>
      </p:pic>
      <p:sp>
        <p:nvSpPr>
          <p:cNvPr id="64" name="Google Shape;64;p14"/>
          <p:cNvSpPr txBox="1">
            <a:spLocks noGrp="1"/>
          </p:cNvSpPr>
          <p:nvPr>
            <p:ph type="body" idx="1"/>
          </p:nvPr>
        </p:nvSpPr>
        <p:spPr>
          <a:xfrm>
            <a:off x="5346000" y="4439975"/>
            <a:ext cx="3486300" cy="46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Affinity diagram table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ermanent Marker"/>
                <a:ea typeface="Permanent Marker"/>
                <a:cs typeface="Permanent Marker"/>
                <a:sym typeface="Permanent Marker"/>
              </a:rPr>
              <a:t>Detailed Sketches</a:t>
            </a:r>
            <a:endParaRPr>
              <a:latin typeface="Permanent Marker"/>
              <a:ea typeface="Permanent Marker"/>
              <a:cs typeface="Permanent Marker"/>
              <a:sym typeface="Permanent Marker"/>
            </a:endParaRPr>
          </a:p>
        </p:txBody>
      </p:sp>
      <p:pic>
        <p:nvPicPr>
          <p:cNvPr id="70" name="Google Shape;70;p15"/>
          <p:cNvPicPr preferRelativeResize="0"/>
          <p:nvPr/>
        </p:nvPicPr>
        <p:blipFill>
          <a:blip r:embed="rId3">
            <a:alphaModFix/>
          </a:blip>
          <a:stretch>
            <a:fillRect/>
          </a:stretch>
        </p:blipFill>
        <p:spPr>
          <a:xfrm>
            <a:off x="760800" y="1092725"/>
            <a:ext cx="3332577" cy="3482922"/>
          </a:xfrm>
          <a:prstGeom prst="rect">
            <a:avLst/>
          </a:prstGeom>
          <a:noFill/>
          <a:ln>
            <a:noFill/>
          </a:ln>
        </p:spPr>
      </p:pic>
      <p:pic>
        <p:nvPicPr>
          <p:cNvPr id="71" name="Google Shape;71;p15"/>
          <p:cNvPicPr preferRelativeResize="0"/>
          <p:nvPr/>
        </p:nvPicPr>
        <p:blipFill>
          <a:blip r:embed="rId4">
            <a:alphaModFix/>
          </a:blip>
          <a:stretch>
            <a:fillRect/>
          </a:stretch>
        </p:blipFill>
        <p:spPr>
          <a:xfrm>
            <a:off x="4624998" y="1017725"/>
            <a:ext cx="4207301" cy="3557925"/>
          </a:xfrm>
          <a:prstGeom prst="rect">
            <a:avLst/>
          </a:prstGeom>
          <a:noFill/>
          <a:ln>
            <a:noFill/>
          </a:ln>
        </p:spPr>
      </p:pic>
      <p:sp>
        <p:nvSpPr>
          <p:cNvPr id="72" name="Google Shape;72;p15"/>
          <p:cNvSpPr txBox="1"/>
          <p:nvPr/>
        </p:nvSpPr>
        <p:spPr>
          <a:xfrm>
            <a:off x="707225" y="4704150"/>
            <a:ext cx="33861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Home screen</a:t>
            </a:r>
            <a:endParaRPr>
              <a:latin typeface="Comfortaa"/>
              <a:ea typeface="Comfortaa"/>
              <a:cs typeface="Comfortaa"/>
              <a:sym typeface="Comfortaa"/>
            </a:endParaRPr>
          </a:p>
        </p:txBody>
      </p:sp>
      <p:sp>
        <p:nvSpPr>
          <p:cNvPr id="73" name="Google Shape;73;p15"/>
          <p:cNvSpPr txBox="1"/>
          <p:nvPr/>
        </p:nvSpPr>
        <p:spPr>
          <a:xfrm>
            <a:off x="5145875" y="4704150"/>
            <a:ext cx="33861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Full Post View</a:t>
            </a:r>
            <a:endParaRPr>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Permanent Marker"/>
                <a:ea typeface="Permanent Marker"/>
                <a:cs typeface="Permanent Marker"/>
                <a:sym typeface="Permanent Marker"/>
              </a:rPr>
              <a:t>Storyboard</a:t>
            </a:r>
            <a:endParaRPr sz="3000">
              <a:latin typeface="Permanent Marker"/>
              <a:ea typeface="Permanent Marker"/>
              <a:cs typeface="Permanent Marker"/>
              <a:sym typeface="Permanent Marker"/>
            </a:endParaRPr>
          </a:p>
        </p:txBody>
      </p:sp>
      <p:pic>
        <p:nvPicPr>
          <p:cNvPr id="79" name="Google Shape;79;p16"/>
          <p:cNvPicPr preferRelativeResize="0"/>
          <p:nvPr/>
        </p:nvPicPr>
        <p:blipFill>
          <a:blip r:embed="rId3">
            <a:alphaModFix/>
          </a:blip>
          <a:stretch>
            <a:fillRect/>
          </a:stretch>
        </p:blipFill>
        <p:spPr>
          <a:xfrm>
            <a:off x="311700" y="1510550"/>
            <a:ext cx="8690376" cy="1972350"/>
          </a:xfrm>
          <a:prstGeom prst="rect">
            <a:avLst/>
          </a:prstGeom>
          <a:noFill/>
          <a:ln>
            <a:noFill/>
          </a:ln>
        </p:spPr>
      </p:pic>
      <p:sp>
        <p:nvSpPr>
          <p:cNvPr id="80" name="Google Shape;80;p16"/>
          <p:cNvSpPr txBox="1"/>
          <p:nvPr/>
        </p:nvSpPr>
        <p:spPr>
          <a:xfrm>
            <a:off x="365238" y="3682150"/>
            <a:ext cx="8583300" cy="11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rPr>
              <a:t>Eve is a new InspireUs user. While logged into her account, she browses the homepage for submissions for the current prompts. Each post can be opened for a closer view, showing its description and comments. Eve Likes one of the posts and leaves a comment. Likes can be revisited under the user profile.</a:t>
            </a:r>
            <a:endParaRPr sz="18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Permanent Marker"/>
                <a:ea typeface="Permanent Marker"/>
                <a:cs typeface="Permanent Marker"/>
                <a:sym typeface="Permanent Marker"/>
              </a:rPr>
              <a:t>Storyboard</a:t>
            </a:r>
            <a:endParaRPr sz="3000">
              <a:latin typeface="Permanent Marker"/>
              <a:ea typeface="Permanent Marker"/>
              <a:cs typeface="Permanent Marker"/>
              <a:sym typeface="Permanent Marker"/>
            </a:endParaRPr>
          </a:p>
        </p:txBody>
      </p:sp>
      <p:sp>
        <p:nvSpPr>
          <p:cNvPr id="86" name="Google Shape;86;p17"/>
          <p:cNvSpPr txBox="1"/>
          <p:nvPr/>
        </p:nvSpPr>
        <p:spPr>
          <a:xfrm>
            <a:off x="365238" y="3682150"/>
            <a:ext cx="8583300" cy="115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434343"/>
                </a:solidFill>
              </a:rPr>
              <a:t>After getting some inspiration, Eve draws something for the current daily prompt. She uploads her artwork, giving it a title, description, and tags it for the correct theme. After submitting the post, it appears in Eve’s profile gallery. There is a notification that Eve has just earned a Badge.</a:t>
            </a:r>
            <a:endParaRPr sz="1800">
              <a:solidFill>
                <a:srgbClr val="434343"/>
              </a:solidFill>
            </a:endParaRPr>
          </a:p>
        </p:txBody>
      </p:sp>
      <p:pic>
        <p:nvPicPr>
          <p:cNvPr id="87" name="Google Shape;87;p17"/>
          <p:cNvPicPr preferRelativeResize="0"/>
          <p:nvPr/>
        </p:nvPicPr>
        <p:blipFill>
          <a:blip r:embed="rId3">
            <a:alphaModFix/>
          </a:blip>
          <a:stretch>
            <a:fillRect/>
          </a:stretch>
        </p:blipFill>
        <p:spPr>
          <a:xfrm>
            <a:off x="237300" y="1536675"/>
            <a:ext cx="8839200" cy="1920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latin typeface="Permanent Marker"/>
                <a:ea typeface="Permanent Marker"/>
                <a:cs typeface="Permanent Marker"/>
                <a:sym typeface="Permanent Marker"/>
              </a:rPr>
              <a:t>Storyboard</a:t>
            </a:r>
            <a:endParaRPr sz="3000">
              <a:latin typeface="Permanent Marker"/>
              <a:ea typeface="Permanent Marker"/>
              <a:cs typeface="Permanent Marker"/>
              <a:sym typeface="Permanent Marker"/>
            </a:endParaRPr>
          </a:p>
        </p:txBody>
      </p:sp>
      <p:sp>
        <p:nvSpPr>
          <p:cNvPr id="93" name="Google Shape;93;p18"/>
          <p:cNvSpPr txBox="1"/>
          <p:nvPr/>
        </p:nvSpPr>
        <p:spPr>
          <a:xfrm>
            <a:off x="220950" y="3664725"/>
            <a:ext cx="8702100" cy="12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rPr>
              <a:t>Eve’s Badges are accessible from her profile as well. She redeems her new Badge to receive points, which are the InspireUs currency. Points can also be earned from receiving Likes from other users; these appear in Eve’s messages as notifications. Eve exchanges her points at the Shop for profile decorations. After buying the ‘top hat’ accessory for her profile picture, Eve equips it.</a:t>
            </a:r>
            <a:endParaRPr sz="1600">
              <a:solidFill>
                <a:srgbClr val="434343"/>
              </a:solidFill>
            </a:endParaRPr>
          </a:p>
        </p:txBody>
      </p:sp>
      <p:pic>
        <p:nvPicPr>
          <p:cNvPr id="94" name="Google Shape;94;p18"/>
          <p:cNvPicPr preferRelativeResize="0"/>
          <p:nvPr/>
        </p:nvPicPr>
        <p:blipFill>
          <a:blip r:embed="rId3">
            <a:alphaModFix/>
          </a:blip>
          <a:stretch>
            <a:fillRect/>
          </a:stretch>
        </p:blipFill>
        <p:spPr>
          <a:xfrm>
            <a:off x="152400" y="1446600"/>
            <a:ext cx="8918150" cy="193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ermanent Marker"/>
                <a:ea typeface="Permanent Marker"/>
                <a:cs typeface="Permanent Marker"/>
                <a:sym typeface="Permanent Marker"/>
              </a:rPr>
              <a:t>Video Prototype</a:t>
            </a:r>
            <a:endParaRPr>
              <a:latin typeface="Permanent Marker"/>
              <a:ea typeface="Permanent Marker"/>
              <a:cs typeface="Permanent Marker"/>
              <a:sym typeface="Permanent Marker"/>
            </a:endParaRPr>
          </a:p>
        </p:txBody>
      </p:sp>
      <p:sp>
        <p:nvSpPr>
          <p:cNvPr id="100" name="Google Shape;100;p19"/>
          <p:cNvSpPr txBox="1">
            <a:spLocks noGrp="1"/>
          </p:cNvSpPr>
          <p:nvPr>
            <p:ph type="body" idx="1"/>
          </p:nvPr>
        </p:nvSpPr>
        <p:spPr>
          <a:xfrm>
            <a:off x="311700" y="4207686"/>
            <a:ext cx="8520600" cy="93939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t>Our prototype shows the tasks in our storyboard. A user logs in and browses the homepage, liking and commenting on a specific post. They submit an art post and receive a badge, which is redeemed for points. Afterward, they buy a new accessory from the shop and put it on.</a:t>
            </a:r>
            <a:endParaRPr sz="1400" dirty="0"/>
          </a:p>
        </p:txBody>
      </p:sp>
      <p:pic>
        <p:nvPicPr>
          <p:cNvPr id="2" name="481 Video Prototype">
            <a:hlinkClick r:id="" action="ppaction://media"/>
            <a:extLst>
              <a:ext uri="{FF2B5EF4-FFF2-40B4-BE49-F238E27FC236}">
                <a16:creationId xmlns:a16="http://schemas.microsoft.com/office/drawing/2014/main" id="{3291441D-DC06-4F47-BA84-389C80DBEF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5934" y="1080030"/>
            <a:ext cx="5552132" cy="31276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18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ermanent Marker"/>
                <a:ea typeface="Permanent Marker"/>
                <a:cs typeface="Permanent Marker"/>
                <a:sym typeface="Permanent Marker"/>
              </a:rPr>
              <a:t>Task-Centered Walkthrough - Create Post</a:t>
            </a:r>
            <a:endParaRPr>
              <a:latin typeface="Permanent Marker"/>
              <a:ea typeface="Permanent Marker"/>
              <a:cs typeface="Permanent Marker"/>
              <a:sym typeface="Permanent Marker"/>
            </a:endParaRPr>
          </a:p>
        </p:txBody>
      </p:sp>
      <p:pic>
        <p:nvPicPr>
          <p:cNvPr id="107" name="Google Shape;107;p20"/>
          <p:cNvPicPr preferRelativeResize="0"/>
          <p:nvPr/>
        </p:nvPicPr>
        <p:blipFill>
          <a:blip r:embed="rId3">
            <a:alphaModFix/>
          </a:blip>
          <a:stretch>
            <a:fillRect/>
          </a:stretch>
        </p:blipFill>
        <p:spPr>
          <a:xfrm>
            <a:off x="255925" y="761025"/>
            <a:ext cx="5787700" cy="4046375"/>
          </a:xfrm>
          <a:prstGeom prst="rect">
            <a:avLst/>
          </a:prstGeom>
          <a:noFill/>
          <a:ln>
            <a:noFill/>
          </a:ln>
        </p:spPr>
      </p:pic>
      <p:sp>
        <p:nvSpPr>
          <p:cNvPr id="108" name="Google Shape;108;p20"/>
          <p:cNvSpPr txBox="1"/>
          <p:nvPr/>
        </p:nvSpPr>
        <p:spPr>
          <a:xfrm>
            <a:off x="6215075" y="1082275"/>
            <a:ext cx="2689500" cy="3279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a:solidFill>
                  <a:srgbClr val="434343"/>
                </a:solidFill>
              </a:rPr>
              <a:t>In general, our tasks were straight forward</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Quick post creator could be improved to allow image cropping and changing layout with multiple files</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Could add example tags</a:t>
            </a:r>
            <a:endParaRPr sz="18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262850" y="0"/>
            <a:ext cx="8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Permanent Marker"/>
                <a:ea typeface="Permanent Marker"/>
                <a:cs typeface="Permanent Marker"/>
                <a:sym typeface="Permanent Marker"/>
              </a:rPr>
              <a:t>Task-Centered Walkthrough - Earn Points+Shop</a:t>
            </a:r>
            <a:endParaRPr sz="2400">
              <a:latin typeface="Permanent Marker"/>
              <a:ea typeface="Permanent Marker"/>
              <a:cs typeface="Permanent Marker"/>
              <a:sym typeface="Permanent Marker"/>
            </a:endParaRPr>
          </a:p>
        </p:txBody>
      </p:sp>
      <p:pic>
        <p:nvPicPr>
          <p:cNvPr id="114" name="Google Shape;114;p21"/>
          <p:cNvPicPr preferRelativeResize="0"/>
          <p:nvPr/>
        </p:nvPicPr>
        <p:blipFill>
          <a:blip r:embed="rId3">
            <a:alphaModFix/>
          </a:blip>
          <a:stretch>
            <a:fillRect/>
          </a:stretch>
        </p:blipFill>
        <p:spPr>
          <a:xfrm>
            <a:off x="396475" y="615900"/>
            <a:ext cx="5797149" cy="4340375"/>
          </a:xfrm>
          <a:prstGeom prst="rect">
            <a:avLst/>
          </a:prstGeom>
          <a:noFill/>
          <a:ln>
            <a:noFill/>
          </a:ln>
        </p:spPr>
      </p:pic>
      <p:sp>
        <p:nvSpPr>
          <p:cNvPr id="115" name="Google Shape;115;p21"/>
          <p:cNvSpPr txBox="1"/>
          <p:nvPr/>
        </p:nvSpPr>
        <p:spPr>
          <a:xfrm>
            <a:off x="6193625" y="1075488"/>
            <a:ext cx="2689500" cy="342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sz="1800">
                <a:solidFill>
                  <a:srgbClr val="434343"/>
                </a:solidFill>
              </a:rPr>
              <a:t>Need to go to separate screen to put on new purchases</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User can only buy 1 item at a time</a:t>
            </a:r>
            <a:endParaRPr sz="1800">
              <a:solidFill>
                <a:srgbClr val="434343"/>
              </a:solidFill>
            </a:endParaRPr>
          </a:p>
          <a:p>
            <a:pPr marL="457200" lvl="0" indent="-342900" algn="l" rtl="0">
              <a:spcBef>
                <a:spcPts val="0"/>
              </a:spcBef>
              <a:spcAft>
                <a:spcPts val="0"/>
              </a:spcAft>
              <a:buClr>
                <a:srgbClr val="434343"/>
              </a:buClr>
              <a:buSzPts val="1800"/>
              <a:buChar char="●"/>
            </a:pPr>
            <a:r>
              <a:rPr lang="en" sz="1800">
                <a:solidFill>
                  <a:srgbClr val="434343"/>
                </a:solidFill>
              </a:rPr>
              <a:t>An option to fully preview the profile would be useful</a:t>
            </a:r>
            <a:endParaRPr sz="1800">
              <a:solidFill>
                <a:srgbClr val="434343"/>
              </a:solidFill>
            </a:endParaRPr>
          </a:p>
          <a:p>
            <a:pPr marL="0" lvl="0" indent="0" algn="l" rtl="0">
              <a:spcBef>
                <a:spcPts val="0"/>
              </a:spcBef>
              <a:spcAft>
                <a:spcPts val="0"/>
              </a:spcAft>
              <a:buNone/>
            </a:pPr>
            <a:endParaRPr sz="1800">
              <a:solidFill>
                <a:srgbClr val="434343"/>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432</Words>
  <Application>Microsoft Office PowerPoint</Application>
  <PresentationFormat>On-screen Show (16:9)</PresentationFormat>
  <Paragraphs>32</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Comfortaa</vt:lpstr>
      <vt:lpstr>Arial</vt:lpstr>
      <vt:lpstr>Permanent Marker</vt:lpstr>
      <vt:lpstr>Simple Light</vt:lpstr>
      <vt:lpstr>PowerPoint Presentation</vt:lpstr>
      <vt:lpstr>Sketches and Brainstorming</vt:lpstr>
      <vt:lpstr>Detailed Sketches</vt:lpstr>
      <vt:lpstr>Storyboard</vt:lpstr>
      <vt:lpstr>Storyboard</vt:lpstr>
      <vt:lpstr>Storyboard</vt:lpstr>
      <vt:lpstr>Video Prototype</vt:lpstr>
      <vt:lpstr>Task-Centered Walkthrough - Create Post</vt:lpstr>
      <vt:lpstr>Task-Centered Walkthrough - Earn Points+Shop</vt:lpstr>
      <vt:lpstr>Task-Centered Walkthrough - Browsing Posts</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Celina Ma</cp:lastModifiedBy>
  <cp:revision>3</cp:revision>
  <dcterms:modified xsi:type="dcterms:W3CDTF">2019-10-28T01:47:28Z</dcterms:modified>
</cp:coreProperties>
</file>